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027"/>
    <a:srgbClr val="47F5D2"/>
    <a:srgbClr val="009242"/>
    <a:srgbClr val="003300"/>
    <a:srgbClr val="006600"/>
    <a:srgbClr val="003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Stile scuro 1 - Color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3D768F-C352-67DE-27CB-59D5A2EE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E6716F-C154-CD54-50F7-BE4DB5713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D3F1D5-9674-E254-8031-2149B377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2FB324-5D30-F4E6-6E55-DE94F6C4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B29649-5E51-5CF9-EA6F-941995CA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1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2DB92-6AE4-26DC-A7CD-D84CC1DB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E5F0795-7585-F3F9-67C2-2FD9395DF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E74FD5-227C-4E21-DB8D-6A305103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BAF393-82F7-CE37-9A8F-10EB7A37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595D98-9AA5-B975-6E5C-610299A1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24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A24FD4-DD56-95B4-EC62-7BD5DA8C3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867270C-2A9C-7CAB-0B18-F125ABAF9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FC78E-7C9E-6F09-E3B5-4DC1364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3748B0-FECD-4AE6-579E-B3419AD7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E5DB11-F2DD-95B4-A786-4B50B19B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93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7A24B-BEAD-93D8-4A45-37C863EF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F1D3F2-120D-E9E0-7D6B-0EC78D5D2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59C983-1BB3-90CD-9011-B19CA0FF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167B76-4DB6-8550-1B67-D33205157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8FFB0B-E2A8-A50D-DBB6-E56D40CC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96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F02FDB-DABA-4179-5CAC-67737772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C4BFD8-58C0-1446-7704-337EF9312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5B08C5-99B0-0B83-F4F3-2EC4E396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9B04E3-E324-4CF2-3059-312CBB6A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1D684C-EBB7-D17F-4967-7180634A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9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298436-8339-7AB5-B856-E1FF2C6F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822AA7-4168-3CD3-BC74-7FFCFDC14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1EFF4A-90A0-95B0-194C-71263A1D2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F49D300-E1A2-236E-787E-80C41FF7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334E75-76E8-C5AA-4652-F81F7F0D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82CBAE-6AF0-120D-90D6-534B7EFD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06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81BB3-1A71-BEB7-B001-FE213B2A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BF324F-D8B9-32AE-0550-C1327349E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64ADDDA-4F17-A008-88AE-15E2E0FD8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72F8DE9-82B3-E7A5-B8D7-2978C5A33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5F94FF-C2C1-E4A2-1688-2E9575C19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1F68280-30F5-1A84-03F8-A678DA0C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976F6A4-87C6-A482-BB2E-71C433AA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80389DB-B128-59E6-6FD5-0CA22185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6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42C14B-18C5-A496-94C1-59D82723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141AF85-10B0-0063-0A99-B6A9D7A8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158622-FD3E-EF73-5F91-ECDE05F5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764F45E-81F2-609C-BC80-7B660A14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32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4A627EE-B3CB-F379-BB2C-1ED02BE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DE8267B-D81B-2133-DE2E-9E4DDAA2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A9992D-D6E5-C040-611C-F5426E19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4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C92F2F-43B7-47EA-4DBF-10D1645B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12435F-F34B-2DC6-5EB8-334EAD5F7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5F347A-8D9E-B99F-9CA4-67D502AFA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F82C83-2A48-55E9-4D4B-9DFD1A98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6F18FF-FE88-FB12-5EB3-0CAB5065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8688B3A-D7D2-17DC-D593-43345C3A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81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077FCA-398F-BB31-E48E-02349F6D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CEDB0BD-B343-E93D-7594-E45CB6777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A4B9F1C-88A8-6882-2D40-CD9103B47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591016-EAC8-D04B-01E2-38D604CD9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F81DF4-54BF-698E-76A0-FDA877AE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707F39-8A4B-3762-BDFA-0F418A29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3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989EB76-1279-6134-6A96-AE3165B4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42381E-E0EF-355B-15C9-718F79659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811F79-BD24-08C0-ABFD-8278BDF4A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5E825-71BB-4387-B2E1-796644E5CCC7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E1CB9F-BB10-9D3E-69AB-D2740348D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B44D9C-EF01-CA2E-A5F1-8E8628116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41CB4-7146-4C14-853C-413863909F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6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microsoft.com/office/2007/relationships/hdphoto" Target="../media/hdphoto2.wdp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Sequence%20diagrams/PDF/Game_phase.drawio.pdf" TargetMode="External"/><Relationship Id="rId3" Type="http://schemas.microsoft.com/office/2007/relationships/hdphoto" Target="../media/hdphoto5.wdp"/><Relationship Id="rId7" Type="http://schemas.openxmlformats.org/officeDocument/2006/relationships/hyperlink" Target="Sequence%20diagrams/PDF/Player_joins.drawio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Server_doc/index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github.com/YasserKhaloufi/PROGETTO_BRISCOLA/tree/7732ff2c119c42c87ef9ab88f257ccadd9c0f4b3/do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664D333-B586-20CF-4AB0-1F9EBAC28AE0}"/>
              </a:ext>
            </a:extLst>
          </p:cNvPr>
          <p:cNvSpPr/>
          <p:nvPr/>
        </p:nvSpPr>
        <p:spPr>
          <a:xfrm>
            <a:off x="2969821" y="2809998"/>
            <a:ext cx="6252358" cy="1381992"/>
          </a:xfrm>
          <a:prstGeom prst="roundRect">
            <a:avLst/>
          </a:prstGeom>
          <a:solidFill>
            <a:srgbClr val="009242"/>
          </a:solidFill>
          <a:ln w="76200">
            <a:solidFill>
              <a:srgbClr val="00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>
                <a:latin typeface="Algerian" panose="04020705040A02060702" pitchFamily="82" charset="0"/>
              </a:rPr>
              <a:t>BRISCOLA</a:t>
            </a:r>
          </a:p>
          <a:p>
            <a:pPr algn="ctr"/>
            <a:r>
              <a:rPr lang="it-IT" sz="2000" dirty="0">
                <a:latin typeface="Abadi" panose="020B0604020104020204" pitchFamily="34" charset="0"/>
              </a:rPr>
              <a:t>-Multiplayer game-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69BCF9-F382-C962-CFD2-D4D1043964D2}"/>
              </a:ext>
            </a:extLst>
          </p:cNvPr>
          <p:cNvSpPr txBox="1"/>
          <p:nvPr/>
        </p:nvSpPr>
        <p:spPr>
          <a:xfrm>
            <a:off x="10260280" y="5934670"/>
            <a:ext cx="2470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5°AINF</a:t>
            </a:r>
          </a:p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-Khaloufi Yasser</a:t>
            </a:r>
          </a:p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-De Lorenzo Riccardo</a:t>
            </a:r>
          </a:p>
        </p:txBody>
      </p:sp>
    </p:spTree>
    <p:extLst>
      <p:ext uri="{BB962C8B-B14F-4D97-AF65-F5344CB8AC3E}">
        <p14:creationId xmlns:p14="http://schemas.microsoft.com/office/powerpoint/2010/main" val="269693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orrimento verticale 1">
            <a:extLst>
              <a:ext uri="{FF2B5EF4-FFF2-40B4-BE49-F238E27FC236}">
                <a16:creationId xmlns:a16="http://schemas.microsoft.com/office/drawing/2014/main" id="{2A6FE67F-861C-1D6A-1758-6CDB0505BA2D}"/>
              </a:ext>
            </a:extLst>
          </p:cNvPr>
          <p:cNvSpPr/>
          <p:nvPr/>
        </p:nvSpPr>
        <p:spPr>
          <a:xfrm>
            <a:off x="858487" y="1787236"/>
            <a:ext cx="6631378" cy="4797632"/>
          </a:xfrm>
          <a:prstGeom prst="verticalScroll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Mazzo da 40 carte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3 carte ad ognuno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Valori presa (decrescente):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Asso - 11, 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Tre - 10,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Re - 4,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Donna - 3,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Fante - 2,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Sette, sei, cinque, quattro, due - 0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.</a:t>
            </a:r>
            <a:endParaRPr lang="it-IT" sz="2000" dirty="0">
              <a:solidFill>
                <a:schemeClr val="tx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Numero giocatori: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2 </a:t>
            </a:r>
            <a:r>
              <a:rPr lang="it-IT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  <a:sym typeface="Wingdings" panose="05000000000000000000" pitchFamily="2" charset="2"/>
              </a:rPr>
              <a:t></a:t>
            </a:r>
            <a:r>
              <a:rPr lang="it-IT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 gioco classico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4 </a:t>
            </a:r>
            <a:r>
              <a:rPr lang="it-IT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  <a:sym typeface="Wingdings" panose="05000000000000000000" pitchFamily="2" charset="2"/>
              </a:rPr>
              <a:t></a:t>
            </a:r>
            <a:r>
              <a:rPr lang="it-IT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 </a:t>
            </a:r>
            <a:r>
              <a:rPr lang="it-IT" sz="1600" strike="sngStrike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si gioca a coppie </a:t>
            </a:r>
            <a:r>
              <a:rPr lang="it-IT" sz="16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 gioco classico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 </a:t>
            </a:r>
            <a:r>
              <a:rPr lang="it-IT" sz="2000" strike="sngStrike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Finché vinci la presa, è il tuo turno</a:t>
            </a:r>
            <a:r>
              <a:rPr lang="it-IT" sz="2000" dirty="0">
                <a:solidFill>
                  <a:schemeClr val="tx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, turni alternati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dirty="0">
              <a:solidFill>
                <a:schemeClr val="tx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6124CDD-D5DC-3BB1-4D6C-0C65E703EA25}"/>
              </a:ext>
            </a:extLst>
          </p:cNvPr>
          <p:cNvSpPr/>
          <p:nvPr/>
        </p:nvSpPr>
        <p:spPr>
          <a:xfrm>
            <a:off x="761011" y="522515"/>
            <a:ext cx="5277592" cy="1062841"/>
          </a:xfrm>
          <a:prstGeom prst="roundRect">
            <a:avLst/>
          </a:prstGeom>
          <a:solidFill>
            <a:srgbClr val="009242"/>
          </a:solidFill>
          <a:ln w="76200">
            <a:solidFill>
              <a:srgbClr val="00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>
                <a:latin typeface="Aharoni" panose="02010803020104030203" pitchFamily="2" charset="-79"/>
                <a:cs typeface="Aharoni" panose="02010803020104030203" pitchFamily="2" charset="-79"/>
              </a:rPr>
              <a:t>Regole di gioco</a:t>
            </a:r>
            <a:endParaRPr lang="it-IT" sz="5400" dirty="0"/>
          </a:p>
        </p:txBody>
      </p:sp>
      <p:pic>
        <p:nvPicPr>
          <p:cNvPr id="9" name="Immagine 8" descr="Immagine che contiene clipart, disegno, schizzo, arte&#10;&#10;Descrizione generata automaticamente">
            <a:extLst>
              <a:ext uri="{FF2B5EF4-FFF2-40B4-BE49-F238E27FC236}">
                <a16:creationId xmlns:a16="http://schemas.microsoft.com/office/drawing/2014/main" id="{87B23CD1-C580-04AC-F6DA-892EF3C2E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21" y="2289070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8C07F28-D3C2-C825-CCB0-5E43E3AF9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72" y="4932364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Immagine 12" descr="Immagine che contiene disegno, illustrazione, arte, clipart&#10;&#10;Descrizione generata automaticamente">
            <a:extLst>
              <a:ext uri="{FF2B5EF4-FFF2-40B4-BE49-F238E27FC236}">
                <a16:creationId xmlns:a16="http://schemas.microsoft.com/office/drawing/2014/main" id="{0B7BB65E-6D3F-7845-132E-B045A86BA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97" y="2299447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Immagine 14" descr="Immagine che contiene arte&#10;&#10;Descrizione generata automaticamente con attendibilità bassa">
            <a:extLst>
              <a:ext uri="{FF2B5EF4-FFF2-40B4-BE49-F238E27FC236}">
                <a16:creationId xmlns:a16="http://schemas.microsoft.com/office/drawing/2014/main" id="{75E4BE4A-B05C-4E5B-1374-A5BCCF8C6C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97" y="4932364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Immagine 16" descr="Immagine che contiene peperone piccante, peperoncino, peperone, verdura&#10;&#10;Descrizione generata automaticamente">
            <a:extLst>
              <a:ext uri="{FF2B5EF4-FFF2-40B4-BE49-F238E27FC236}">
                <a16:creationId xmlns:a16="http://schemas.microsoft.com/office/drawing/2014/main" id="{4674D411-E27C-CD26-F678-EFA795773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349" y="3584762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Immagine 18" descr="Immagine che contiene cibo, caramella&#10;&#10;Descrizione generata automaticamente">
            <a:extLst>
              <a:ext uri="{FF2B5EF4-FFF2-40B4-BE49-F238E27FC236}">
                <a16:creationId xmlns:a16="http://schemas.microsoft.com/office/drawing/2014/main" id="{335D32CC-DC84-FD97-7811-55EE1CCDD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97" y="3571729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Immagine 20" descr="Immagine che contiene cibo, caramella&#10;&#10;Descrizione generata automaticamente">
            <a:extLst>
              <a:ext uri="{FF2B5EF4-FFF2-40B4-BE49-F238E27FC236}">
                <a16:creationId xmlns:a16="http://schemas.microsoft.com/office/drawing/2014/main" id="{E2A69789-70E2-01C7-88DA-3CF7538443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73" y="3571729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Immagine 22" descr="Immagine che contiene disegno, schizzo, illustrazione, cartone animato&#10;&#10;Descrizione generata automaticamente">
            <a:extLst>
              <a:ext uri="{FF2B5EF4-FFF2-40B4-BE49-F238E27FC236}">
                <a16:creationId xmlns:a16="http://schemas.microsoft.com/office/drawing/2014/main" id="{92277E5E-60F8-FDE4-1BB7-2AD5B82A99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349" y="2299447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Immagine 24" descr="Immagine che contiene cavallo, schizzo, disegno, clipart&#10;&#10;Descrizione generata automaticamente">
            <a:extLst>
              <a:ext uri="{FF2B5EF4-FFF2-40B4-BE49-F238E27FC236}">
                <a16:creationId xmlns:a16="http://schemas.microsoft.com/office/drawing/2014/main" id="{57D79D94-58B4-2EE0-9DCA-16D35F90BA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20" y="3571729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Immagine 26" descr="Immagine che contiene disegno, schizzo, Personaggio immaginario, illustrazione&#10;&#10;Descrizione generata automaticamente">
            <a:extLst>
              <a:ext uri="{FF2B5EF4-FFF2-40B4-BE49-F238E27FC236}">
                <a16:creationId xmlns:a16="http://schemas.microsoft.com/office/drawing/2014/main" id="{9DE4E407-6FEE-66C3-8699-DD39951786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73" y="2299447"/>
            <a:ext cx="714375" cy="118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613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7D81B5A-EA27-4BB0-BC5B-4EB00F4C9A28}"/>
              </a:ext>
            </a:extLst>
          </p:cNvPr>
          <p:cNvSpPr/>
          <p:nvPr/>
        </p:nvSpPr>
        <p:spPr>
          <a:xfrm>
            <a:off x="7570936" y="2297875"/>
            <a:ext cx="4085112" cy="412073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1C71021-50FC-B199-22BF-660E6F458023}"/>
              </a:ext>
            </a:extLst>
          </p:cNvPr>
          <p:cNvSpPr/>
          <p:nvPr/>
        </p:nvSpPr>
        <p:spPr>
          <a:xfrm>
            <a:off x="611579" y="2297875"/>
            <a:ext cx="4085112" cy="4120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07140FE-8DCA-441B-B6F6-03048BB52F58}"/>
              </a:ext>
            </a:extLst>
          </p:cNvPr>
          <p:cNvSpPr/>
          <p:nvPr/>
        </p:nvSpPr>
        <p:spPr>
          <a:xfrm>
            <a:off x="1752601" y="1932710"/>
            <a:ext cx="1691244" cy="619001"/>
          </a:xfrm>
          <a:prstGeom prst="roundRect">
            <a:avLst/>
          </a:prstGeom>
          <a:solidFill>
            <a:srgbClr val="0070C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endParaRPr lang="it-IT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03A479-C462-48B9-9C06-5B0C71BB009B}"/>
              </a:ext>
            </a:extLst>
          </p:cNvPr>
          <p:cNvSpPr/>
          <p:nvPr/>
        </p:nvSpPr>
        <p:spPr>
          <a:xfrm>
            <a:off x="8728287" y="1932710"/>
            <a:ext cx="1770412" cy="619001"/>
          </a:xfrm>
          <a:prstGeom prst="roundRect">
            <a:avLst/>
          </a:prstGeom>
          <a:solidFill>
            <a:srgbClr val="ED2027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latin typeface="Aharoni" panose="02010803020104030203" pitchFamily="2" charset="-79"/>
                <a:cs typeface="Aharoni" panose="02010803020104030203" pitchFamily="2" charset="-79"/>
              </a:rPr>
              <a:t>Server</a:t>
            </a:r>
            <a:endParaRPr lang="it-IT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magine 6" descr="Immagine che contiene simbolo, logo, Elementi grafici, cerchio&#10;&#10;Descrizione generata automaticamente">
            <a:extLst>
              <a:ext uri="{FF2B5EF4-FFF2-40B4-BE49-F238E27FC236}">
                <a16:creationId xmlns:a16="http://schemas.microsoft.com/office/drawing/2014/main" id="{6DD0E244-35A4-1138-DDFA-AA87CE852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0" y="3024248"/>
            <a:ext cx="1282042" cy="1282042"/>
          </a:xfrm>
          <a:prstGeom prst="rect">
            <a:avLst/>
          </a:prstGeom>
        </p:spPr>
      </p:pic>
      <p:pic>
        <p:nvPicPr>
          <p:cNvPr id="9" name="Immagine 8" descr="Immagine che contiene testo, logo, Elementi grafici, Carattere&#10;&#10;Descrizione generata automaticamente">
            <a:extLst>
              <a:ext uri="{FF2B5EF4-FFF2-40B4-BE49-F238E27FC236}">
                <a16:creationId xmlns:a16="http://schemas.microsoft.com/office/drawing/2014/main" id="{68B27222-2BBF-84EE-E018-B7B78BDCF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11" y="3929924"/>
            <a:ext cx="3100080" cy="2180363"/>
          </a:xfrm>
          <a:prstGeom prst="rect">
            <a:avLst/>
          </a:prstGeom>
        </p:spPr>
      </p:pic>
      <p:pic>
        <p:nvPicPr>
          <p:cNvPr id="11" name="Immagine 10" descr="Immagine che contiene Elementi grafici, Carattere, grafica, design&#10;&#10;Descrizione generata automaticamente">
            <a:extLst>
              <a:ext uri="{FF2B5EF4-FFF2-40B4-BE49-F238E27FC236}">
                <a16:creationId xmlns:a16="http://schemas.microsoft.com/office/drawing/2014/main" id="{5B265608-3025-15C2-23F1-77A835062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92" y="3024248"/>
            <a:ext cx="2814601" cy="2437224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F781E9D4-6F81-EC5B-E8A8-DEA2F145E5B3}"/>
              </a:ext>
            </a:extLst>
          </p:cNvPr>
          <p:cNvSpPr/>
          <p:nvPr/>
        </p:nvSpPr>
        <p:spPr>
          <a:xfrm>
            <a:off x="1352303" y="439387"/>
            <a:ext cx="9487394" cy="110186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Implementazione</a:t>
            </a:r>
            <a:endParaRPr lang="it-IT" sz="320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C33DB6F-B8FF-9227-EFF3-EA28B56CB519}"/>
              </a:ext>
            </a:extLst>
          </p:cNvPr>
          <p:cNvSpPr/>
          <p:nvPr/>
        </p:nvSpPr>
        <p:spPr>
          <a:xfrm>
            <a:off x="5935474" y="2216233"/>
            <a:ext cx="321051" cy="418011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F34A857-7440-F3D9-A1DF-D25EF9F2E992}"/>
              </a:ext>
            </a:extLst>
          </p:cNvPr>
          <p:cNvCxnSpPr>
            <a:cxnSpLocks/>
          </p:cNvCxnSpPr>
          <p:nvPr/>
        </p:nvCxnSpPr>
        <p:spPr>
          <a:xfrm>
            <a:off x="4696691" y="4370120"/>
            <a:ext cx="2874245" cy="0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23C727B-17FC-3117-0628-A04694DF3093}"/>
              </a:ext>
            </a:extLst>
          </p:cNvPr>
          <p:cNvSpPr/>
          <p:nvPr/>
        </p:nvSpPr>
        <p:spPr>
          <a:xfrm>
            <a:off x="5537712" y="3613501"/>
            <a:ext cx="1085109" cy="619001"/>
          </a:xfrm>
          <a:prstGeom prst="roundRect">
            <a:avLst/>
          </a:prstGeom>
          <a:solidFill>
            <a:srgbClr val="00B050"/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latin typeface="Aharoni" panose="02010803020104030203" pitchFamily="2" charset="-79"/>
                <a:cs typeface="Aharoni" panose="02010803020104030203" pitchFamily="2" charset="-79"/>
              </a:rPr>
              <a:t>TCP</a:t>
            </a:r>
          </a:p>
        </p:txBody>
      </p:sp>
      <p:pic>
        <p:nvPicPr>
          <p:cNvPr id="29" name="Immagine 28" descr="Immagine che contiene testo, schermata, design, Rettangolo&#10;&#10;Descrizione generata automaticamente">
            <a:extLst>
              <a:ext uri="{FF2B5EF4-FFF2-40B4-BE49-F238E27FC236}">
                <a16:creationId xmlns:a16="http://schemas.microsoft.com/office/drawing/2014/main" id="{F3ABF410-EC38-AA5C-6AB7-8926531CB7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399" y="3372470"/>
            <a:ext cx="618049" cy="5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9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F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tocollo TCP/IP: cos'è e come funziona | UNILAB - Heat Transfer Software">
            <a:extLst>
              <a:ext uri="{FF2B5EF4-FFF2-40B4-BE49-F238E27FC236}">
                <a16:creationId xmlns:a16="http://schemas.microsoft.com/office/drawing/2014/main" id="{90577BC1-BD54-77FC-ABCC-E2DCD4EB0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30909" r="22036" b="17180"/>
          <a:stretch/>
        </p:blipFill>
        <p:spPr bwMode="auto">
          <a:xfrm>
            <a:off x="1053688" y="523441"/>
            <a:ext cx="9817646" cy="581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4719DAE-FF3B-0BAE-6CB1-3B94BEED9DC8}"/>
              </a:ext>
            </a:extLst>
          </p:cNvPr>
          <p:cNvSpPr/>
          <p:nvPr/>
        </p:nvSpPr>
        <p:spPr>
          <a:xfrm>
            <a:off x="445014" y="342067"/>
            <a:ext cx="4328867" cy="1166099"/>
          </a:xfrm>
          <a:prstGeom prst="roundRect">
            <a:avLst/>
          </a:prstGeom>
          <a:solidFill>
            <a:srgbClr val="00B050"/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6000" dirty="0">
                <a:latin typeface="Aharoni" panose="02010803020104030203" pitchFamily="2" charset="-79"/>
                <a:cs typeface="Aharoni" panose="02010803020104030203" pitchFamily="2" charset="-79"/>
              </a:rPr>
              <a:t>Protocollo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01BC4390-23C1-589E-11F0-2488F82AD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815053"/>
              </p:ext>
            </p:extLst>
          </p:nvPr>
        </p:nvGraphicFramePr>
        <p:xfrm>
          <a:off x="557365" y="3151345"/>
          <a:ext cx="5405146" cy="3235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7634">
                  <a:extLst>
                    <a:ext uri="{9D8B030D-6E8A-4147-A177-3AD203B41FA5}">
                      <a16:colId xmlns:a16="http://schemas.microsoft.com/office/drawing/2014/main" val="877409459"/>
                    </a:ext>
                  </a:extLst>
                </a:gridCol>
                <a:gridCol w="4197512">
                  <a:extLst>
                    <a:ext uri="{9D8B030D-6E8A-4147-A177-3AD203B41FA5}">
                      <a16:colId xmlns:a16="http://schemas.microsoft.com/office/drawing/2014/main" val="352656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Bahnschrift SemiBold" panose="020B0502040204020203" pitchFamily="34" charset="0"/>
                        </a:rPr>
                        <a:t>Comando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Bahnschrift SemiBold" panose="020B0502040204020203" pitchFamily="34" charset="0"/>
                        </a:rPr>
                        <a:t>Utilizzo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09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Connect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Unirsi alla partita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6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Start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Iniziare la partita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66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Carta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Inviare una o più carte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6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latin typeface="Bahnschrift SemiLight Condensed" panose="020B0502040204020203" pitchFamily="34" charset="0"/>
                        </a:rPr>
                        <a:t>Draw</a:t>
                      </a:r>
                      <a:endParaRPr lang="it-IT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Pescare una carta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602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ACK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Riscontrare corretta ricezione e parsing informazione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10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dirty="0" err="1">
                          <a:latin typeface="Bahnschrift SemiLight Condensed" panose="020B0502040204020203" pitchFamily="34" charset="0"/>
                        </a:rPr>
                        <a:t>Disconnect</a:t>
                      </a:r>
                      <a:endParaRPr lang="it-IT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Disconnettersi (ancora in via di sviluppo)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3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End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Avvisare il server che il giocatore ha finito le carte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0255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FFC72DA2-8D71-D08B-EF7A-74CBDE4A7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64525"/>
              </p:ext>
            </p:extLst>
          </p:nvPr>
        </p:nvGraphicFramePr>
        <p:xfrm>
          <a:off x="6264164" y="998535"/>
          <a:ext cx="5472242" cy="326462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94155">
                  <a:extLst>
                    <a:ext uri="{9D8B030D-6E8A-4147-A177-3AD203B41FA5}">
                      <a16:colId xmlns:a16="http://schemas.microsoft.com/office/drawing/2014/main" val="877409459"/>
                    </a:ext>
                  </a:extLst>
                </a:gridCol>
                <a:gridCol w="3978087">
                  <a:extLst>
                    <a:ext uri="{9D8B030D-6E8A-4147-A177-3AD203B41FA5}">
                      <a16:colId xmlns:a16="http://schemas.microsoft.com/office/drawing/2014/main" val="352656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Bahnschrift SemiBold" panose="020B0502040204020203" pitchFamily="34" charset="0"/>
                        </a:rPr>
                        <a:t>Comando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Bahnschrift SemiBold" panose="020B0502040204020203" pitchFamily="34" charset="0"/>
                        </a:rPr>
                        <a:t>Utilizzo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099806"/>
                  </a:ext>
                </a:extLst>
              </a:tr>
              <a:tr h="3995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Start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Avvisare il client che la partita è iniziata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6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latin typeface="Bahnschrift SemiLight Condensed" panose="020B0502040204020203" pitchFamily="34" charset="0"/>
                        </a:rPr>
                        <a:t>NumeroGiocatori</a:t>
                      </a:r>
                      <a:endParaRPr lang="it-IT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Avvisare il client che il numero di giocatori connessi è cambiato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66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Carte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Inviare una lista di carte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6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Winner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Notificare il vincitore di un giro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10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Score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Inviare il punteggio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3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Turn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Informare il client se è il suo turno o meno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Winner_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Bahnschrift SemiLight Condensed" panose="020B0502040204020203" pitchFamily="34" charset="0"/>
                        </a:rPr>
                        <a:t>Comunicare vincitore definitivo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494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46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8136A64-14B1-B9ED-ADA7-91A5B40EBCF6}"/>
              </a:ext>
            </a:extLst>
          </p:cNvPr>
          <p:cNvSpPr/>
          <p:nvPr/>
        </p:nvSpPr>
        <p:spPr>
          <a:xfrm>
            <a:off x="556656" y="409698"/>
            <a:ext cx="6782294" cy="110186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Documentazione</a:t>
            </a:r>
            <a:endParaRPr lang="it-IT" sz="32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2D5E21C-F5E3-07D5-74FF-3833082B1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81" y="2279882"/>
            <a:ext cx="3560370" cy="1780185"/>
          </a:xfrm>
          <a:prstGeom prst="rect">
            <a:avLst/>
          </a:prstGeom>
        </p:spPr>
      </p:pic>
      <p:pic>
        <p:nvPicPr>
          <p:cNvPr id="12" name="Immagine 1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E78990F-98A0-268C-29B4-FD2CCAC0F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34" y="4173440"/>
            <a:ext cx="3501613" cy="1949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CDF084-B694-485D-79A0-3B371D5BD722}"/>
              </a:ext>
            </a:extLst>
          </p:cNvPr>
          <p:cNvSpPr txBox="1"/>
          <p:nvPr/>
        </p:nvSpPr>
        <p:spPr>
          <a:xfrm>
            <a:off x="680263" y="2373724"/>
            <a:ext cx="4550817" cy="3970318"/>
          </a:xfrm>
          <a:custGeom>
            <a:avLst/>
            <a:gdLst>
              <a:gd name="connsiteX0" fmla="*/ 0 w 4550817"/>
              <a:gd name="connsiteY0" fmla="*/ 0 h 3970318"/>
              <a:gd name="connsiteX1" fmla="*/ 477836 w 4550817"/>
              <a:gd name="connsiteY1" fmla="*/ 0 h 3970318"/>
              <a:gd name="connsiteX2" fmla="*/ 1046688 w 4550817"/>
              <a:gd name="connsiteY2" fmla="*/ 0 h 3970318"/>
              <a:gd name="connsiteX3" fmla="*/ 1615540 w 4550817"/>
              <a:gd name="connsiteY3" fmla="*/ 0 h 3970318"/>
              <a:gd name="connsiteX4" fmla="*/ 2138884 w 4550817"/>
              <a:gd name="connsiteY4" fmla="*/ 0 h 3970318"/>
              <a:gd name="connsiteX5" fmla="*/ 2753244 w 4550817"/>
              <a:gd name="connsiteY5" fmla="*/ 0 h 3970318"/>
              <a:gd name="connsiteX6" fmla="*/ 3367605 w 4550817"/>
              <a:gd name="connsiteY6" fmla="*/ 0 h 3970318"/>
              <a:gd name="connsiteX7" fmla="*/ 3981965 w 4550817"/>
              <a:gd name="connsiteY7" fmla="*/ 0 h 3970318"/>
              <a:gd name="connsiteX8" fmla="*/ 4550817 w 4550817"/>
              <a:gd name="connsiteY8" fmla="*/ 0 h 3970318"/>
              <a:gd name="connsiteX9" fmla="*/ 4550817 w 4550817"/>
              <a:gd name="connsiteY9" fmla="*/ 606891 h 3970318"/>
              <a:gd name="connsiteX10" fmla="*/ 4550817 w 4550817"/>
              <a:gd name="connsiteY10" fmla="*/ 1253486 h 3970318"/>
              <a:gd name="connsiteX11" fmla="*/ 4550817 w 4550817"/>
              <a:gd name="connsiteY11" fmla="*/ 1820674 h 3970318"/>
              <a:gd name="connsiteX12" fmla="*/ 4550817 w 4550817"/>
              <a:gd name="connsiteY12" fmla="*/ 2427566 h 3970318"/>
              <a:gd name="connsiteX13" fmla="*/ 4550817 w 4550817"/>
              <a:gd name="connsiteY13" fmla="*/ 2875645 h 3970318"/>
              <a:gd name="connsiteX14" fmla="*/ 4550817 w 4550817"/>
              <a:gd name="connsiteY14" fmla="*/ 3363427 h 3970318"/>
              <a:gd name="connsiteX15" fmla="*/ 4550817 w 4550817"/>
              <a:gd name="connsiteY15" fmla="*/ 3970318 h 3970318"/>
              <a:gd name="connsiteX16" fmla="*/ 3890949 w 4550817"/>
              <a:gd name="connsiteY16" fmla="*/ 3970318 h 3970318"/>
              <a:gd name="connsiteX17" fmla="*/ 3367605 w 4550817"/>
              <a:gd name="connsiteY17" fmla="*/ 3970318 h 3970318"/>
              <a:gd name="connsiteX18" fmla="*/ 2935277 w 4550817"/>
              <a:gd name="connsiteY18" fmla="*/ 3970318 h 3970318"/>
              <a:gd name="connsiteX19" fmla="*/ 2457441 w 4550817"/>
              <a:gd name="connsiteY19" fmla="*/ 3970318 h 3970318"/>
              <a:gd name="connsiteX20" fmla="*/ 1979605 w 4550817"/>
              <a:gd name="connsiteY20" fmla="*/ 3970318 h 3970318"/>
              <a:gd name="connsiteX21" fmla="*/ 1547278 w 4550817"/>
              <a:gd name="connsiteY21" fmla="*/ 3970318 h 3970318"/>
              <a:gd name="connsiteX22" fmla="*/ 932917 w 4550817"/>
              <a:gd name="connsiteY22" fmla="*/ 3970318 h 3970318"/>
              <a:gd name="connsiteX23" fmla="*/ 0 w 4550817"/>
              <a:gd name="connsiteY23" fmla="*/ 3970318 h 3970318"/>
              <a:gd name="connsiteX24" fmla="*/ 0 w 4550817"/>
              <a:gd name="connsiteY24" fmla="*/ 3522239 h 3970318"/>
              <a:gd name="connsiteX25" fmla="*/ 0 w 4550817"/>
              <a:gd name="connsiteY25" fmla="*/ 2955051 h 3970318"/>
              <a:gd name="connsiteX26" fmla="*/ 0 w 4550817"/>
              <a:gd name="connsiteY26" fmla="*/ 2348160 h 3970318"/>
              <a:gd name="connsiteX27" fmla="*/ 0 w 4550817"/>
              <a:gd name="connsiteY27" fmla="*/ 1741268 h 3970318"/>
              <a:gd name="connsiteX28" fmla="*/ 0 w 4550817"/>
              <a:gd name="connsiteY28" fmla="*/ 1134377 h 3970318"/>
              <a:gd name="connsiteX29" fmla="*/ 0 w 4550817"/>
              <a:gd name="connsiteY29" fmla="*/ 487782 h 3970318"/>
              <a:gd name="connsiteX30" fmla="*/ 0 w 4550817"/>
              <a:gd name="connsiteY30" fmla="*/ 0 h 397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50817" h="3970318" fill="none" extrusionOk="0">
                <a:moveTo>
                  <a:pt x="0" y="0"/>
                </a:moveTo>
                <a:cubicBezTo>
                  <a:pt x="175171" y="-21279"/>
                  <a:pt x="326946" y="23375"/>
                  <a:pt x="477836" y="0"/>
                </a:cubicBezTo>
                <a:cubicBezTo>
                  <a:pt x="628726" y="-23375"/>
                  <a:pt x="844120" y="56649"/>
                  <a:pt x="1046688" y="0"/>
                </a:cubicBezTo>
                <a:cubicBezTo>
                  <a:pt x="1249256" y="-56649"/>
                  <a:pt x="1433247" y="47180"/>
                  <a:pt x="1615540" y="0"/>
                </a:cubicBezTo>
                <a:cubicBezTo>
                  <a:pt x="1797833" y="-47180"/>
                  <a:pt x="1974302" y="50152"/>
                  <a:pt x="2138884" y="0"/>
                </a:cubicBezTo>
                <a:cubicBezTo>
                  <a:pt x="2303466" y="-50152"/>
                  <a:pt x="2555262" y="31208"/>
                  <a:pt x="2753244" y="0"/>
                </a:cubicBezTo>
                <a:cubicBezTo>
                  <a:pt x="2951226" y="-31208"/>
                  <a:pt x="3114106" y="12930"/>
                  <a:pt x="3367605" y="0"/>
                </a:cubicBezTo>
                <a:cubicBezTo>
                  <a:pt x="3621104" y="-12930"/>
                  <a:pt x="3744126" y="40758"/>
                  <a:pt x="3981965" y="0"/>
                </a:cubicBezTo>
                <a:cubicBezTo>
                  <a:pt x="4219804" y="-40758"/>
                  <a:pt x="4269144" y="45259"/>
                  <a:pt x="4550817" y="0"/>
                </a:cubicBezTo>
                <a:cubicBezTo>
                  <a:pt x="4571850" y="257494"/>
                  <a:pt x="4540688" y="423299"/>
                  <a:pt x="4550817" y="606891"/>
                </a:cubicBezTo>
                <a:cubicBezTo>
                  <a:pt x="4560946" y="790483"/>
                  <a:pt x="4489207" y="1109902"/>
                  <a:pt x="4550817" y="1253486"/>
                </a:cubicBezTo>
                <a:cubicBezTo>
                  <a:pt x="4612427" y="1397071"/>
                  <a:pt x="4484080" y="1654780"/>
                  <a:pt x="4550817" y="1820674"/>
                </a:cubicBezTo>
                <a:cubicBezTo>
                  <a:pt x="4617554" y="1986568"/>
                  <a:pt x="4479402" y="2283103"/>
                  <a:pt x="4550817" y="2427566"/>
                </a:cubicBezTo>
                <a:cubicBezTo>
                  <a:pt x="4622232" y="2572029"/>
                  <a:pt x="4543831" y="2753476"/>
                  <a:pt x="4550817" y="2875645"/>
                </a:cubicBezTo>
                <a:cubicBezTo>
                  <a:pt x="4557803" y="2997814"/>
                  <a:pt x="4527709" y="3188403"/>
                  <a:pt x="4550817" y="3363427"/>
                </a:cubicBezTo>
                <a:cubicBezTo>
                  <a:pt x="4573925" y="3538451"/>
                  <a:pt x="4528855" y="3707570"/>
                  <a:pt x="4550817" y="3970318"/>
                </a:cubicBezTo>
                <a:cubicBezTo>
                  <a:pt x="4306272" y="4044260"/>
                  <a:pt x="4068962" y="3945673"/>
                  <a:pt x="3890949" y="3970318"/>
                </a:cubicBezTo>
                <a:cubicBezTo>
                  <a:pt x="3712936" y="3994963"/>
                  <a:pt x="3586320" y="3914245"/>
                  <a:pt x="3367605" y="3970318"/>
                </a:cubicBezTo>
                <a:cubicBezTo>
                  <a:pt x="3148890" y="4026391"/>
                  <a:pt x="3059415" y="3924291"/>
                  <a:pt x="2935277" y="3970318"/>
                </a:cubicBezTo>
                <a:cubicBezTo>
                  <a:pt x="2811139" y="4016345"/>
                  <a:pt x="2590250" y="3965692"/>
                  <a:pt x="2457441" y="3970318"/>
                </a:cubicBezTo>
                <a:cubicBezTo>
                  <a:pt x="2324632" y="3974944"/>
                  <a:pt x="2181068" y="3944139"/>
                  <a:pt x="1979605" y="3970318"/>
                </a:cubicBezTo>
                <a:cubicBezTo>
                  <a:pt x="1778142" y="3996497"/>
                  <a:pt x="1730510" y="3927420"/>
                  <a:pt x="1547278" y="3970318"/>
                </a:cubicBezTo>
                <a:cubicBezTo>
                  <a:pt x="1364046" y="4013216"/>
                  <a:pt x="1213701" y="3965586"/>
                  <a:pt x="932917" y="3970318"/>
                </a:cubicBezTo>
                <a:cubicBezTo>
                  <a:pt x="652133" y="3975050"/>
                  <a:pt x="286502" y="3943090"/>
                  <a:pt x="0" y="3970318"/>
                </a:cubicBezTo>
                <a:cubicBezTo>
                  <a:pt x="-31313" y="3827641"/>
                  <a:pt x="24057" y="3719667"/>
                  <a:pt x="0" y="3522239"/>
                </a:cubicBezTo>
                <a:cubicBezTo>
                  <a:pt x="-24057" y="3324811"/>
                  <a:pt x="46838" y="3078293"/>
                  <a:pt x="0" y="2955051"/>
                </a:cubicBezTo>
                <a:cubicBezTo>
                  <a:pt x="-46838" y="2831809"/>
                  <a:pt x="53099" y="2563001"/>
                  <a:pt x="0" y="2348160"/>
                </a:cubicBezTo>
                <a:cubicBezTo>
                  <a:pt x="-53099" y="2133319"/>
                  <a:pt x="31763" y="2026650"/>
                  <a:pt x="0" y="1741268"/>
                </a:cubicBezTo>
                <a:cubicBezTo>
                  <a:pt x="-31763" y="1455886"/>
                  <a:pt x="28479" y="1382809"/>
                  <a:pt x="0" y="1134377"/>
                </a:cubicBezTo>
                <a:cubicBezTo>
                  <a:pt x="-28479" y="885945"/>
                  <a:pt x="27765" y="649401"/>
                  <a:pt x="0" y="487782"/>
                </a:cubicBezTo>
                <a:cubicBezTo>
                  <a:pt x="-27765" y="326164"/>
                  <a:pt x="23386" y="109409"/>
                  <a:pt x="0" y="0"/>
                </a:cubicBezTo>
                <a:close/>
              </a:path>
              <a:path w="4550817" h="3970318" stroke="0" extrusionOk="0">
                <a:moveTo>
                  <a:pt x="0" y="0"/>
                </a:moveTo>
                <a:cubicBezTo>
                  <a:pt x="136087" y="-34699"/>
                  <a:pt x="491255" y="38098"/>
                  <a:pt x="659868" y="0"/>
                </a:cubicBezTo>
                <a:cubicBezTo>
                  <a:pt x="828481" y="-38098"/>
                  <a:pt x="949391" y="2212"/>
                  <a:pt x="1228721" y="0"/>
                </a:cubicBezTo>
                <a:cubicBezTo>
                  <a:pt x="1508051" y="-2212"/>
                  <a:pt x="1546484" y="62212"/>
                  <a:pt x="1797573" y="0"/>
                </a:cubicBezTo>
                <a:cubicBezTo>
                  <a:pt x="2048662" y="-62212"/>
                  <a:pt x="2168862" y="52718"/>
                  <a:pt x="2275409" y="0"/>
                </a:cubicBezTo>
                <a:cubicBezTo>
                  <a:pt x="2381956" y="-52718"/>
                  <a:pt x="2579808" y="50334"/>
                  <a:pt x="2753244" y="0"/>
                </a:cubicBezTo>
                <a:cubicBezTo>
                  <a:pt x="2926681" y="-50334"/>
                  <a:pt x="3217464" y="61237"/>
                  <a:pt x="3413113" y="0"/>
                </a:cubicBezTo>
                <a:cubicBezTo>
                  <a:pt x="3608762" y="-61237"/>
                  <a:pt x="3768494" y="66856"/>
                  <a:pt x="3981965" y="0"/>
                </a:cubicBezTo>
                <a:cubicBezTo>
                  <a:pt x="4195436" y="-66856"/>
                  <a:pt x="4281036" y="48039"/>
                  <a:pt x="4550817" y="0"/>
                </a:cubicBezTo>
                <a:cubicBezTo>
                  <a:pt x="4612036" y="132637"/>
                  <a:pt x="4526366" y="315573"/>
                  <a:pt x="4550817" y="606891"/>
                </a:cubicBezTo>
                <a:cubicBezTo>
                  <a:pt x="4575268" y="898209"/>
                  <a:pt x="4517606" y="1024903"/>
                  <a:pt x="4550817" y="1253486"/>
                </a:cubicBezTo>
                <a:cubicBezTo>
                  <a:pt x="4584028" y="1482070"/>
                  <a:pt x="4506983" y="1511567"/>
                  <a:pt x="4550817" y="1741268"/>
                </a:cubicBezTo>
                <a:cubicBezTo>
                  <a:pt x="4594651" y="1970969"/>
                  <a:pt x="4509035" y="2086941"/>
                  <a:pt x="4550817" y="2387863"/>
                </a:cubicBezTo>
                <a:cubicBezTo>
                  <a:pt x="4592599" y="2688785"/>
                  <a:pt x="4515017" y="2716327"/>
                  <a:pt x="4550817" y="3034457"/>
                </a:cubicBezTo>
                <a:cubicBezTo>
                  <a:pt x="4586617" y="3352587"/>
                  <a:pt x="4483763" y="3709446"/>
                  <a:pt x="4550817" y="3970318"/>
                </a:cubicBezTo>
                <a:cubicBezTo>
                  <a:pt x="4359005" y="3999335"/>
                  <a:pt x="4270385" y="3940949"/>
                  <a:pt x="4118489" y="3970318"/>
                </a:cubicBezTo>
                <a:cubicBezTo>
                  <a:pt x="3966593" y="3999687"/>
                  <a:pt x="3673264" y="3930688"/>
                  <a:pt x="3549637" y="3970318"/>
                </a:cubicBezTo>
                <a:cubicBezTo>
                  <a:pt x="3426010" y="4009948"/>
                  <a:pt x="3236394" y="3954365"/>
                  <a:pt x="3117310" y="3970318"/>
                </a:cubicBezTo>
                <a:cubicBezTo>
                  <a:pt x="2998226" y="3986271"/>
                  <a:pt x="2897683" y="3931861"/>
                  <a:pt x="2684982" y="3970318"/>
                </a:cubicBezTo>
                <a:cubicBezTo>
                  <a:pt x="2472281" y="4008775"/>
                  <a:pt x="2255689" y="3902538"/>
                  <a:pt x="2025114" y="3970318"/>
                </a:cubicBezTo>
                <a:cubicBezTo>
                  <a:pt x="1794539" y="4038098"/>
                  <a:pt x="1698325" y="3935140"/>
                  <a:pt x="1501770" y="3970318"/>
                </a:cubicBezTo>
                <a:cubicBezTo>
                  <a:pt x="1305215" y="4005496"/>
                  <a:pt x="983083" y="3966221"/>
                  <a:pt x="841901" y="3970318"/>
                </a:cubicBezTo>
                <a:cubicBezTo>
                  <a:pt x="700719" y="3974415"/>
                  <a:pt x="374944" y="3900495"/>
                  <a:pt x="0" y="3970318"/>
                </a:cubicBezTo>
                <a:cubicBezTo>
                  <a:pt x="-61757" y="3826223"/>
                  <a:pt x="54067" y="3645965"/>
                  <a:pt x="0" y="3363427"/>
                </a:cubicBezTo>
                <a:cubicBezTo>
                  <a:pt x="-54067" y="3080889"/>
                  <a:pt x="72602" y="2860651"/>
                  <a:pt x="0" y="2716832"/>
                </a:cubicBezTo>
                <a:cubicBezTo>
                  <a:pt x="-72602" y="2573014"/>
                  <a:pt x="15284" y="2282654"/>
                  <a:pt x="0" y="2149644"/>
                </a:cubicBezTo>
                <a:cubicBezTo>
                  <a:pt x="-15284" y="2016634"/>
                  <a:pt x="56273" y="1704264"/>
                  <a:pt x="0" y="1542752"/>
                </a:cubicBezTo>
                <a:cubicBezTo>
                  <a:pt x="-56273" y="1381240"/>
                  <a:pt x="9529" y="1154912"/>
                  <a:pt x="0" y="1054970"/>
                </a:cubicBezTo>
                <a:cubicBezTo>
                  <a:pt x="-9529" y="955028"/>
                  <a:pt x="95603" y="47683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6610582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 Light SemiCondensed" panose="020B0502040204020203" pitchFamily="34" charset="0"/>
              </a:rPr>
              <a:t>Abbiamo deciso di utilizzare delle pagine HTML, opportunamente generate a partire da commenti inseriti nei singoli moduli di codice:</a:t>
            </a:r>
          </a:p>
          <a:p>
            <a:r>
              <a:rPr lang="it-IT" dirty="0">
                <a:latin typeface="Bahnschrift Light SemiCondensed" panose="020B0502040204020203" pitchFamily="34" charset="0"/>
              </a:rPr>
              <a:t>- Server </a:t>
            </a:r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  <a:hlinkClick r:id="rId6" action="ppaction://hlinkfile"/>
              </a:rPr>
              <a:t>Javadoc</a:t>
            </a:r>
            <a:endParaRPr lang="it-IT" dirty="0">
              <a:latin typeface="Bahnschrift Light SemiCondensed" panose="020B0502040204020203" pitchFamily="34" charset="0"/>
              <a:sym typeface="Wingdings" panose="05000000000000000000" pitchFamily="2" charset="2"/>
            </a:endParaRPr>
          </a:p>
          <a:p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- Client  commenti XML (ancora in corso)</a:t>
            </a:r>
          </a:p>
          <a:p>
            <a:endParaRPr lang="it-IT" dirty="0">
              <a:latin typeface="Bahnschrift Light SemiCondensed" panose="020B0502040204020203" pitchFamily="34" charset="0"/>
              <a:sym typeface="Wingdings" panose="05000000000000000000" pitchFamily="2" charset="2"/>
            </a:endParaRPr>
          </a:p>
          <a:p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Abbiamo inoltre ideato diagrammi di sequenza,</a:t>
            </a:r>
          </a:p>
          <a:p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visualizzabili in formato pdf:</a:t>
            </a:r>
          </a:p>
          <a:p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- </a:t>
            </a:r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  <a:hlinkClick r:id="rId7" action="ppaction://hlinkfile"/>
              </a:rPr>
              <a:t>Player_joins.pdf</a:t>
            </a:r>
            <a:endParaRPr lang="it-IT" dirty="0">
              <a:latin typeface="Bahnschrift Light SemiCondensed" panose="020B0502040204020203" pitchFamily="34" charset="0"/>
              <a:sym typeface="Wingdings" panose="05000000000000000000" pitchFamily="2" charset="2"/>
            </a:endParaRPr>
          </a:p>
          <a:p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- </a:t>
            </a:r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  <a:hlinkClick r:id="rId8" action="ppaction://hlinkfile"/>
              </a:rPr>
              <a:t>Game_phase.pdf</a:t>
            </a:r>
            <a:endParaRPr lang="it-IT" dirty="0">
              <a:latin typeface="Bahnschrift Light SemiCondensed" panose="020B0502040204020203" pitchFamily="34" charset="0"/>
              <a:sym typeface="Wingdings" panose="05000000000000000000" pitchFamily="2" charset="2"/>
            </a:endParaRPr>
          </a:p>
          <a:p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La documentazione è reperibile dall’opportuna cartella </a:t>
            </a:r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  <a:hlinkClick r:id="rId9"/>
              </a:rPr>
              <a:t>docs</a:t>
            </a:r>
            <a:r>
              <a:rPr lang="it-IT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 nella repository del progetto.</a:t>
            </a:r>
          </a:p>
          <a:p>
            <a:endParaRPr lang="it-IT" dirty="0">
              <a:latin typeface="Bahnschrift Light SemiCondensed" panose="020B0502040204020203" pitchFamily="34" charset="0"/>
              <a:sym typeface="Wingdings" panose="05000000000000000000" pitchFamily="2" charset="2"/>
            </a:endParaRPr>
          </a:p>
          <a:p>
            <a:endParaRPr lang="it-IT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960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270</Words>
  <Application>Microsoft Office PowerPoint</Application>
  <PresentationFormat>Widescreen</PresentationFormat>
  <Paragraphs>66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7" baseType="lpstr">
      <vt:lpstr>Abadi</vt:lpstr>
      <vt:lpstr>Agency FB</vt:lpstr>
      <vt:lpstr>Aharoni</vt:lpstr>
      <vt:lpstr>Algerian</vt:lpstr>
      <vt:lpstr>Arial</vt:lpstr>
      <vt:lpstr>Bahnschrift Light SemiCondensed</vt:lpstr>
      <vt:lpstr>Bahnschrift SemiBold</vt:lpstr>
      <vt:lpstr>Bahnschrift SemiLight Condensed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Khaloufi Yasser</dc:creator>
  <cp:lastModifiedBy>Yasser Khaloufi</cp:lastModifiedBy>
  <cp:revision>9</cp:revision>
  <dcterms:created xsi:type="dcterms:W3CDTF">2023-12-04T17:25:04Z</dcterms:created>
  <dcterms:modified xsi:type="dcterms:W3CDTF">2023-12-04T19:47:13Z</dcterms:modified>
</cp:coreProperties>
</file>